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8585"/>
    <a:srgbClr val="67C9FF"/>
    <a:srgbClr val="A5AAA9"/>
    <a:srgbClr val="3990FF"/>
    <a:srgbClr val="FF79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BC530A-8D0B-40A2-B6BD-1E46005C5D0E}" type="datetimeFigureOut">
              <a:rPr lang="en-US" smtClean="0"/>
              <a:t>21-12-2021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0E8135-95D2-4763-BF82-64392B282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774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21-12-2021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39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21-12-2021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008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21-12-2021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823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21-12-2021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32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21-12-2021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07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21-12-2021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983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21-12-2021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459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21-12-2021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407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21-12-2021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805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21-12-2021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517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21-12-2021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22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21-12-2021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6790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7E1A5F-4E44-495B-9C48-A5314F5BAF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219199"/>
            <a:ext cx="12192001" cy="4733924"/>
          </a:xfrm>
          <a:prstGeom prst="rect">
            <a:avLst/>
          </a:prstGeom>
          <a:gradFill flip="none" rotWithShape="1">
            <a:gsLst>
              <a:gs pos="41000">
                <a:srgbClr val="000000">
                  <a:alpha val="40000"/>
                </a:srgbClr>
              </a:gs>
              <a:gs pos="60000">
                <a:srgbClr val="000000">
                  <a:alpha val="40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Worktools on blueprint">
            <a:extLst>
              <a:ext uri="{FF2B5EF4-FFF2-40B4-BE49-F238E27FC236}">
                <a16:creationId xmlns:a16="http://schemas.microsoft.com/office/drawing/2014/main" id="{BB9279E5-C841-4C5A-B8D5-3B7841F886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55107B-BA4F-43A1-89D8-DF90059566B8}"/>
              </a:ext>
            </a:extLst>
          </p:cNvPr>
          <p:cNvSpPr txBox="1"/>
          <p:nvPr/>
        </p:nvSpPr>
        <p:spPr>
          <a:xfrm>
            <a:off x="-3" y="314322"/>
            <a:ext cx="770897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solidFill>
                  <a:srgbClr val="002060"/>
                </a:solidFill>
              </a:rPr>
              <a:t>Design Database</a:t>
            </a:r>
          </a:p>
        </p:txBody>
      </p:sp>
    </p:spTree>
    <p:extLst>
      <p:ext uri="{BB962C8B-B14F-4D97-AF65-F5344CB8AC3E}">
        <p14:creationId xmlns:p14="http://schemas.microsoft.com/office/powerpoint/2010/main" val="27962472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C6CC2-97B7-4088-A83F-945305443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04800"/>
            <a:ext cx="9144000" cy="126364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Draw.io</a:t>
            </a:r>
            <a:br>
              <a:rPr lang="en-US" dirty="0"/>
            </a:br>
            <a:r>
              <a:rPr lang="en-US" dirty="0"/>
              <a:t>Logical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7E31C-C06B-43CF-9D32-4D72F5282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675" y="1568450"/>
            <a:ext cx="10668000" cy="1012826"/>
          </a:xfrm>
        </p:spPr>
        <p:txBody>
          <a:bodyPr>
            <a:normAutofit/>
          </a:bodyPr>
          <a:lstStyle/>
          <a:p>
            <a:r>
              <a:rPr lang="en-US" sz="2400" dirty="0"/>
              <a:t>Add types we use string and not varchar because string is general independent from any database type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5ED273-8553-47DE-B518-70907F7BCF1E}"/>
              </a:ext>
            </a:extLst>
          </p:cNvPr>
          <p:cNvSpPr txBox="1"/>
          <p:nvPr/>
        </p:nvSpPr>
        <p:spPr>
          <a:xfrm>
            <a:off x="695325" y="4920218"/>
            <a:ext cx="8029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we need to know the data of the registration date to the course ?</a:t>
            </a:r>
            <a:br>
              <a:rPr lang="en-US" dirty="0"/>
            </a:br>
            <a:r>
              <a:rPr lang="en-US" dirty="0"/>
              <a:t>Add the price where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1BC1AE-4CE6-4800-8177-D6AE19CF5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135" y="2310004"/>
            <a:ext cx="9345329" cy="261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325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0A55DB-D6B2-4F8E-B776-88046B1B6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2575"/>
            <a:ext cx="12192000" cy="472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814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B53A9-C340-45B9-B5B1-2B23A1145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33375"/>
            <a:ext cx="9144000" cy="1263649"/>
          </a:xfrm>
        </p:spPr>
        <p:txBody>
          <a:bodyPr/>
          <a:lstStyle/>
          <a:p>
            <a:pPr algn="ctr"/>
            <a:r>
              <a:rPr lang="en-US" dirty="0"/>
              <a:t>Physical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AC403-BE4A-4483-949E-9B9875583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225" y="1457324"/>
            <a:ext cx="10668000" cy="85725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physical model is implementation of logical model for a specific database technology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C53FD6-CC7C-44C9-A360-4C3F9A240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2509563"/>
            <a:ext cx="5963482" cy="39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429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A08CF-5B24-4F69-AEC1-B3285904B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775" y="400050"/>
            <a:ext cx="9144000" cy="1263649"/>
          </a:xfrm>
        </p:spPr>
        <p:txBody>
          <a:bodyPr/>
          <a:lstStyle/>
          <a:p>
            <a:pPr algn="ctr"/>
            <a:r>
              <a:rPr lang="en-US" dirty="0"/>
              <a:t>Physical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842EA-7F2C-4261-AE32-DB76027F7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342524"/>
            <a:ext cx="10668000" cy="581528"/>
          </a:xfrm>
        </p:spPr>
        <p:txBody>
          <a:bodyPr/>
          <a:lstStyle/>
          <a:p>
            <a:r>
              <a:rPr lang="en-US" dirty="0"/>
              <a:t>Change the default name of database from my Database  to school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16F452-DAF1-4320-8F56-1CEA5C07C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93" y="1924051"/>
            <a:ext cx="4172532" cy="35914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752B81-DBE3-4464-A56A-7E2512011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418" y="2186025"/>
            <a:ext cx="7534275" cy="30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227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B9F58-B20C-4775-936F-9455891DB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954CB-5485-42B2-9AB9-76EF5C97F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3048000"/>
            <a:ext cx="4285784" cy="1704976"/>
          </a:xfrm>
        </p:spPr>
        <p:txBody>
          <a:bodyPr/>
          <a:lstStyle/>
          <a:p>
            <a:r>
              <a:rPr lang="en-US" dirty="0"/>
              <a:t>Click on add new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3277E0-BBBA-470C-84C2-7A7760E8C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784" y="3047999"/>
            <a:ext cx="6668431" cy="259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637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AF1A2-CAA3-4109-9F49-6B4F9E211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" y="404439"/>
            <a:ext cx="9144000" cy="1263649"/>
          </a:xfrm>
        </p:spPr>
        <p:txBody>
          <a:bodyPr/>
          <a:lstStyle/>
          <a:p>
            <a:pPr algn="ctr"/>
            <a:r>
              <a:rPr lang="en-US" dirty="0"/>
              <a:t>Add 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2418D6-FB28-4AB9-B5BB-3FE942E7F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1380"/>
            <a:ext cx="5706271" cy="47854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616DA4-8ECF-49F4-9E4B-8BD52E2E0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709" y="1501380"/>
            <a:ext cx="5591955" cy="47854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A95FD9-7131-4D76-8FF2-8B282B7AB500}"/>
              </a:ext>
            </a:extLst>
          </p:cNvPr>
          <p:cNvSpPr txBox="1"/>
          <p:nvPr/>
        </p:nvSpPr>
        <p:spPr>
          <a:xfrm>
            <a:off x="6819900" y="6453561"/>
            <a:ext cx="374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Double click on table change the name</a:t>
            </a:r>
          </a:p>
        </p:txBody>
      </p:sp>
    </p:spTree>
    <p:extLst>
      <p:ext uri="{BB962C8B-B14F-4D97-AF65-F5344CB8AC3E}">
        <p14:creationId xmlns:p14="http://schemas.microsoft.com/office/powerpoint/2010/main" val="3011113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79ABD-FA19-4C7C-935E-B15FCBBDF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99" y="307238"/>
            <a:ext cx="9144000" cy="126364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Add column to table</a:t>
            </a:r>
            <a:br>
              <a:rPr lang="en-US" dirty="0"/>
            </a:br>
            <a:r>
              <a:rPr lang="en-US" dirty="0"/>
              <a:t>(Physical model)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544210-F595-4645-B161-BF3E28B2D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0887"/>
            <a:ext cx="7382905" cy="52871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944783-10E9-41FD-9170-6A92527BD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4726" y="1570887"/>
            <a:ext cx="4067743" cy="313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292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BE015-1ACC-4CF5-B18D-CA0468319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Exercise add another tables</a:t>
            </a:r>
          </a:p>
        </p:txBody>
      </p:sp>
    </p:spTree>
    <p:extLst>
      <p:ext uri="{BB962C8B-B14F-4D97-AF65-F5344CB8AC3E}">
        <p14:creationId xmlns:p14="http://schemas.microsoft.com/office/powerpoint/2010/main" val="1646502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63921-ACFA-40F2-9F67-FE0D82EB4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025" y="66675"/>
            <a:ext cx="9144000" cy="1263649"/>
          </a:xfrm>
        </p:spPr>
        <p:txBody>
          <a:bodyPr/>
          <a:lstStyle/>
          <a:p>
            <a:pPr algn="ctr"/>
            <a:r>
              <a:rPr lang="en-US" dirty="0"/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8B85C5-8814-4AFA-917E-E8638C19D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3450"/>
            <a:ext cx="12192000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189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D8546-E3A7-4113-9C9B-45F7F1C92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025" y="142875"/>
            <a:ext cx="9144000" cy="1263649"/>
          </a:xfrm>
        </p:spPr>
        <p:txBody>
          <a:bodyPr/>
          <a:lstStyle/>
          <a:p>
            <a:pPr algn="ctr"/>
            <a:r>
              <a:rPr lang="en-US" dirty="0"/>
              <a:t>Primary key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14D8A-B079-483B-BB78-43738E415F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198564"/>
            <a:ext cx="10668000" cy="119062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Now we need to add primary key to each table. As you know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primary key is a column that uniquely identify </a:t>
            </a:r>
            <a:r>
              <a:rPr lang="en-US" dirty="0"/>
              <a:t>each record in the table.</a:t>
            </a: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Composite primary</a:t>
            </a:r>
            <a:r>
              <a:rPr lang="en-US" dirty="0"/>
              <a:t>, is one that has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multiple columns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CDBDE1-094C-454A-A7AF-C79A811B6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0294" y="2747963"/>
            <a:ext cx="3986692" cy="39671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A9CEAA-E2F9-4DD1-A0F1-08F9FFFD3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59" y="2747962"/>
            <a:ext cx="3986692" cy="390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60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00B4CF-E96C-4EBE-B362-EABA3E93A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602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AD973-64EE-4BEC-ACE5-F044759EC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4025" y="323850"/>
            <a:ext cx="9144000" cy="1263649"/>
          </a:xfrm>
        </p:spPr>
        <p:txBody>
          <a:bodyPr/>
          <a:lstStyle/>
          <a:p>
            <a:pPr algn="ctr"/>
            <a:r>
              <a:rPr lang="en-US" dirty="0"/>
              <a:t>One to many relationship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E741D-ED74-46C8-9FDB-C86A9D5C0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1304926"/>
            <a:ext cx="10668000" cy="1263650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One to many </a:t>
            </a:r>
            <a:r>
              <a:rPr lang="en-US" dirty="0"/>
              <a:t>relationship between students and enrollments, so student can have a multiple enrollments.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808576-103C-4780-A486-D66ECCB58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24" y="2460626"/>
            <a:ext cx="10812384" cy="369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842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F7CCD-4A70-4DB9-AC74-11F774C16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47650"/>
            <a:ext cx="9144000" cy="1263649"/>
          </a:xfrm>
        </p:spPr>
        <p:txBody>
          <a:bodyPr/>
          <a:lstStyle/>
          <a:p>
            <a:pPr algn="ctr"/>
            <a:r>
              <a:rPr lang="en-US" dirty="0"/>
              <a:t>One to many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750A6-AD9D-4FB1-A500-40763443D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4981575"/>
            <a:ext cx="10668000" cy="1114425"/>
          </a:xfrm>
        </p:spPr>
        <p:txBody>
          <a:bodyPr/>
          <a:lstStyle/>
          <a:p>
            <a:r>
              <a:rPr lang="en-US" dirty="0"/>
              <a:t>Click on the icon one to many then click the enrollments table then the student's 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D19412-B0F7-4CDF-9EBD-5B63C895E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277" y="1004504"/>
            <a:ext cx="8730348" cy="38913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2F573D-1931-42F9-9EA8-DFE2B9DA2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2625" y="2428531"/>
            <a:ext cx="2539098" cy="246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0165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D4955-70C2-4D32-83EE-EAF7A8556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25" y="419100"/>
            <a:ext cx="9144000" cy="1263649"/>
          </a:xfrm>
        </p:spPr>
        <p:txBody>
          <a:bodyPr/>
          <a:lstStyle/>
          <a:p>
            <a:pPr algn="ctr"/>
            <a:r>
              <a:rPr lang="en-US" dirty="0"/>
              <a:t>One to many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489B28-07BE-4168-B471-D95E40B99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5" y="1050924"/>
            <a:ext cx="9412013" cy="532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1666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C547D-4E6A-4EB1-8B8A-359C0C974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57175"/>
            <a:ext cx="9144000" cy="885825"/>
          </a:xfrm>
        </p:spPr>
        <p:txBody>
          <a:bodyPr/>
          <a:lstStyle/>
          <a:p>
            <a:pPr algn="ctr"/>
            <a:r>
              <a:rPr lang="en-US" dirty="0"/>
              <a:t>Composite Primary key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D9D420-87FC-4022-A767-885B2CDD5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4474"/>
            <a:ext cx="12192000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0972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2F0AF-ECDE-4F4B-B055-CD0D992FA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14325"/>
            <a:ext cx="9144000" cy="1263649"/>
          </a:xfrm>
        </p:spPr>
        <p:txBody>
          <a:bodyPr/>
          <a:lstStyle/>
          <a:p>
            <a:pPr algn="ctr"/>
            <a:r>
              <a:rPr lang="en-US" dirty="0"/>
              <a:t>Foreign key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DEB5D-BC84-4FA7-BFC2-D376E4D19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075" y="1346201"/>
            <a:ext cx="10668000" cy="126364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Basically, protect the data from getting corrupted</a:t>
            </a:r>
          </a:p>
          <a:p>
            <a:r>
              <a:rPr lang="en-US" dirty="0"/>
              <a:t>Student_id reference to primary key in student's table</a:t>
            </a:r>
          </a:p>
          <a:p>
            <a:r>
              <a:rPr lang="en-US" dirty="0"/>
              <a:t>Course_id reference to primary key in courses 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365E11-3DA8-4EE0-90AA-58E7BC0F9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95575"/>
            <a:ext cx="12192000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0329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16346-54DF-4FE2-8134-5A1135150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130176"/>
            <a:ext cx="9144000" cy="869950"/>
          </a:xfrm>
        </p:spPr>
        <p:txBody>
          <a:bodyPr/>
          <a:lstStyle/>
          <a:p>
            <a:pPr algn="ctr"/>
            <a:r>
              <a:rPr lang="en-US" dirty="0"/>
              <a:t>Foreign key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5248C9-D143-4673-9833-E438558A3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6325"/>
            <a:ext cx="12192000" cy="571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63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76FAA-7E97-45B4-A5E6-F32F636C7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725" y="130175"/>
            <a:ext cx="9144000" cy="1263649"/>
          </a:xfrm>
        </p:spPr>
        <p:txBody>
          <a:bodyPr/>
          <a:lstStyle/>
          <a:p>
            <a:pPr algn="ctr"/>
            <a:r>
              <a:rPr lang="en-US" dirty="0"/>
              <a:t>Foreign key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246EA-D489-4133-ABE2-055192D72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24" y="1200149"/>
            <a:ext cx="11096625" cy="1647826"/>
          </a:xfrm>
        </p:spPr>
        <p:txBody>
          <a:bodyPr>
            <a:noAutofit/>
          </a:bodyPr>
          <a:lstStyle/>
          <a:p>
            <a:r>
              <a:rPr lang="en-US" sz="2000" dirty="0"/>
              <a:t>Two dropdowns On </a:t>
            </a:r>
            <a:r>
              <a:rPr lang="en-US" sz="2000" dirty="0">
                <a:solidFill>
                  <a:srgbClr val="92D050"/>
                </a:solidFill>
              </a:rPr>
              <a:t>Update</a:t>
            </a:r>
            <a:r>
              <a:rPr lang="en-US" sz="2000" dirty="0"/>
              <a:t>, On </a:t>
            </a:r>
            <a:r>
              <a:rPr lang="en-US" sz="2000" dirty="0">
                <a:solidFill>
                  <a:srgbClr val="92D050"/>
                </a:solidFill>
              </a:rPr>
              <a:t>Delete</a:t>
            </a:r>
          </a:p>
          <a:p>
            <a:r>
              <a:rPr lang="en-US" sz="2000" dirty="0"/>
              <a:t>What should happen when the corresponding record in your </a:t>
            </a:r>
            <a:r>
              <a:rPr lang="en-US" sz="2000" dirty="0">
                <a:solidFill>
                  <a:srgbClr val="00B050"/>
                </a:solidFill>
              </a:rPr>
              <a:t>parent</a:t>
            </a:r>
            <a:r>
              <a:rPr lang="en-US" sz="2000" dirty="0"/>
              <a:t> table gets </a:t>
            </a:r>
            <a:r>
              <a:rPr lang="en-US" sz="2000" dirty="0">
                <a:solidFill>
                  <a:srgbClr val="00B050"/>
                </a:solidFill>
              </a:rPr>
              <a:t>updated</a:t>
            </a:r>
            <a:r>
              <a:rPr lang="en-US" sz="2000" dirty="0"/>
              <a:t> or </a:t>
            </a:r>
            <a:r>
              <a:rPr lang="en-US" sz="2000" dirty="0">
                <a:solidFill>
                  <a:srgbClr val="00B050"/>
                </a:solidFill>
              </a:rPr>
              <a:t>delete</a:t>
            </a:r>
          </a:p>
          <a:p>
            <a:r>
              <a:rPr lang="en-US" sz="2000" dirty="0"/>
              <a:t>For example, what should happen when the id of student get changed!</a:t>
            </a:r>
          </a:p>
          <a:p>
            <a:r>
              <a:rPr lang="en-US" sz="2000" dirty="0"/>
              <a:t>When </a:t>
            </a:r>
            <a:r>
              <a:rPr lang="en-US" sz="2000" dirty="0">
                <a:solidFill>
                  <a:srgbClr val="92D050"/>
                </a:solidFill>
              </a:rPr>
              <a:t>primary key </a:t>
            </a:r>
            <a:r>
              <a:rPr lang="en-US" sz="2000" dirty="0"/>
              <a:t>get changed u want to make sure that the foreign key get updated</a:t>
            </a:r>
          </a:p>
          <a:p>
            <a:r>
              <a:rPr lang="en-US" sz="2000" dirty="0"/>
              <a:t>So, for example if the id of student changed from 1 to 2, you want to make sure that all the enrollments for that student also updated so they reference to student id 2</a:t>
            </a:r>
          </a:p>
          <a:p>
            <a:r>
              <a:rPr lang="en-US" sz="2000" dirty="0">
                <a:solidFill>
                  <a:srgbClr val="92D050"/>
                </a:solidFill>
              </a:rPr>
              <a:t>CASCADE</a:t>
            </a:r>
            <a:r>
              <a:rPr lang="en-US" sz="2000" dirty="0"/>
              <a:t> – MySQL will automatically update the records in the child table if the primary key changes</a:t>
            </a:r>
          </a:p>
          <a:p>
            <a:r>
              <a:rPr lang="en-US" sz="2000" dirty="0">
                <a:solidFill>
                  <a:srgbClr val="92D050"/>
                </a:solidFill>
              </a:rPr>
              <a:t>SET NULL </a:t>
            </a:r>
            <a:r>
              <a:rPr lang="en-US" sz="2000" dirty="0"/>
              <a:t>– MYSQL will automatically update the foreign key to null if the primary key changed</a:t>
            </a:r>
          </a:p>
          <a:p>
            <a:r>
              <a:rPr lang="en-US" sz="2000" dirty="0">
                <a:solidFill>
                  <a:srgbClr val="92D050"/>
                </a:solidFill>
              </a:rPr>
              <a:t>NO ACTION </a:t>
            </a:r>
            <a:r>
              <a:rPr lang="en-US" sz="2000" dirty="0"/>
              <a:t>– MySQL will prevent the update option.</a:t>
            </a:r>
          </a:p>
          <a:p>
            <a:r>
              <a:rPr lang="en-US" sz="2000" dirty="0">
                <a:solidFill>
                  <a:srgbClr val="92D050"/>
                </a:solidFill>
              </a:rPr>
              <a:t>RESTRICT</a:t>
            </a:r>
            <a:r>
              <a:rPr lang="en-US" sz="2000" dirty="0"/>
              <a:t> –MYSQL will prevent the update option</a:t>
            </a:r>
          </a:p>
          <a:p>
            <a:r>
              <a:rPr lang="en-US" sz="2000" dirty="0">
                <a:solidFill>
                  <a:srgbClr val="92D050"/>
                </a:solidFill>
              </a:rPr>
              <a:t>CASCADE</a:t>
            </a:r>
            <a:r>
              <a:rPr lang="en-US" sz="2000" dirty="0"/>
              <a:t> – in delete, when delete student the record will be deleted as well.</a:t>
            </a:r>
          </a:p>
        </p:txBody>
      </p:sp>
    </p:spTree>
    <p:extLst>
      <p:ext uri="{BB962C8B-B14F-4D97-AF65-F5344CB8AC3E}">
        <p14:creationId xmlns:p14="http://schemas.microsoft.com/office/powerpoint/2010/main" val="22412715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710A4-6A9B-48DC-AD8D-A5BD97368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47675"/>
            <a:ext cx="9144000" cy="1263649"/>
          </a:xfrm>
        </p:spPr>
        <p:txBody>
          <a:bodyPr/>
          <a:lstStyle/>
          <a:p>
            <a:pPr algn="ctr"/>
            <a:r>
              <a:rPr lang="en-US" dirty="0"/>
              <a:t>Foreign key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E8CC91-DC08-40D7-ABC7-0F5B3F327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8275"/>
            <a:ext cx="12192000" cy="516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174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81E81-9B58-4A6C-B282-370DA4456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5" y="352425"/>
            <a:ext cx="9144000" cy="1263649"/>
          </a:xfrm>
        </p:spPr>
        <p:txBody>
          <a:bodyPr/>
          <a:lstStyle/>
          <a:p>
            <a:pPr algn="ctr"/>
            <a:r>
              <a:rPr lang="en-US" dirty="0"/>
              <a:t>Data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77D5C-6BBB-4252-A380-9F2EB1C60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1390335"/>
            <a:ext cx="7353300" cy="4858065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67C9FF"/>
                </a:solidFill>
              </a:rPr>
              <a:t>Understand the requirement</a:t>
            </a:r>
          </a:p>
          <a:p>
            <a:r>
              <a:rPr lang="en-US" dirty="0"/>
              <a:t>Analysis the bussing recrement </a:t>
            </a:r>
          </a:p>
          <a:p>
            <a:r>
              <a:rPr lang="en-US" dirty="0"/>
              <a:t>Contact domain expert and customers</a:t>
            </a:r>
          </a:p>
          <a:p>
            <a:r>
              <a:rPr lang="en-US" dirty="0"/>
              <a:t>Build </a:t>
            </a:r>
            <a:r>
              <a:rPr lang="en-US" b="1" i="1" dirty="0">
                <a:solidFill>
                  <a:srgbClr val="3990FF"/>
                </a:solidFill>
              </a:rPr>
              <a:t>conceptual model </a:t>
            </a:r>
            <a:r>
              <a:rPr lang="en-US" dirty="0"/>
              <a:t>visual representation of the concepts</a:t>
            </a:r>
          </a:p>
          <a:p>
            <a:r>
              <a:rPr lang="en-US" b="1" i="1" dirty="0">
                <a:solidFill>
                  <a:srgbClr val="FF79A1"/>
                </a:solidFill>
              </a:rPr>
              <a:t>Logical model </a:t>
            </a:r>
            <a:r>
              <a:rPr lang="en-US" dirty="0"/>
              <a:t>Abstract data model that independent of database technology it just show u the tables that u need</a:t>
            </a:r>
          </a:p>
          <a:p>
            <a:r>
              <a:rPr lang="en-US" dirty="0"/>
              <a:t>Build </a:t>
            </a:r>
            <a:r>
              <a:rPr lang="en-US" dirty="0">
                <a:solidFill>
                  <a:srgbClr val="A5AAA9"/>
                </a:solidFill>
              </a:rPr>
              <a:t>a </a:t>
            </a:r>
            <a:r>
              <a:rPr lang="en-US" b="1" i="1" dirty="0">
                <a:solidFill>
                  <a:srgbClr val="858585"/>
                </a:solidFill>
              </a:rPr>
              <a:t>physical model </a:t>
            </a:r>
            <a:r>
              <a:rPr lang="en-US" dirty="0"/>
              <a:t>is the implementation of logical model with practical database technology for example MySQL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DCEC04-168A-4C29-A35F-2F366B798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74" y="1390335"/>
            <a:ext cx="4048126" cy="485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441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E7CB19-1A83-4918-96FD-F00225EE1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3575"/>
            <a:ext cx="12192000" cy="501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137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63446-6E88-44C6-A69C-B1964EB94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495300"/>
            <a:ext cx="9144000" cy="1263649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67C9FF"/>
                </a:solidFill>
              </a:rPr>
              <a:t>Concetpual</a:t>
            </a:r>
            <a:r>
              <a:rPr lang="en-US" dirty="0"/>
              <a:t>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91473-05C8-48EB-83EE-94FF2F376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90649"/>
            <a:ext cx="10668000" cy="762001"/>
          </a:xfrm>
        </p:spPr>
        <p:txBody>
          <a:bodyPr/>
          <a:lstStyle/>
          <a:p>
            <a:pPr algn="ctr"/>
            <a:r>
              <a:rPr lang="en-US" dirty="0"/>
              <a:t>We going to build </a:t>
            </a:r>
            <a:r>
              <a:rPr lang="en-US" dirty="0">
                <a:solidFill>
                  <a:srgbClr val="92D050"/>
                </a:solidFill>
              </a:rPr>
              <a:t>online courses </a:t>
            </a:r>
            <a:r>
              <a:rPr lang="en-US" dirty="0"/>
              <a:t>database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636742-9A41-4044-9E73-96780BB17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5949"/>
            <a:ext cx="12192000" cy="497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751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C038D-FAB5-4616-B613-6B912B704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775" y="130175"/>
            <a:ext cx="9144000" cy="1263649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67C9FF"/>
                </a:solidFill>
              </a:rPr>
              <a:t>Concetpual</a:t>
            </a:r>
            <a:r>
              <a:rPr lang="en-US" dirty="0"/>
              <a:t>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CCA49-3A36-4595-8B29-1CFF19C8FE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75" y="1171575"/>
            <a:ext cx="10668000" cy="904875"/>
          </a:xfrm>
        </p:spPr>
        <p:txBody>
          <a:bodyPr/>
          <a:lstStyle/>
          <a:p>
            <a:r>
              <a:rPr lang="en-US" dirty="0">
                <a:solidFill>
                  <a:srgbClr val="67C9FF"/>
                </a:solidFill>
              </a:rPr>
              <a:t>Concetpual</a:t>
            </a:r>
            <a:r>
              <a:rPr lang="en-US" dirty="0"/>
              <a:t> Models, that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represents</a:t>
            </a:r>
            <a:r>
              <a:rPr lang="en-US" dirty="0"/>
              <a:t> the </a:t>
            </a:r>
            <a:r>
              <a:rPr lang="en-US" dirty="0">
                <a:solidFill>
                  <a:srgbClr val="92D050"/>
                </a:solidFill>
              </a:rPr>
              <a:t>entities</a:t>
            </a:r>
            <a:r>
              <a:rPr lang="en-US" dirty="0"/>
              <a:t> and their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relationships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E5C175-195B-4734-BAAA-32262F62911D}"/>
              </a:ext>
            </a:extLst>
          </p:cNvPr>
          <p:cNvSpPr txBox="1"/>
          <p:nvPr/>
        </p:nvSpPr>
        <p:spPr>
          <a:xfrm>
            <a:off x="733425" y="2076450"/>
            <a:ext cx="357630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What </a:t>
            </a:r>
            <a:r>
              <a:rPr lang="en-US" sz="2800" dirty="0">
                <a:solidFill>
                  <a:srgbClr val="92D050"/>
                </a:solidFill>
              </a:rPr>
              <a:t>entities</a:t>
            </a:r>
            <a:r>
              <a:rPr lang="en-US" sz="2800" dirty="0"/>
              <a:t> we have ?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Students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accent4"/>
                </a:solidFill>
              </a:rPr>
              <a:t>&amp;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7030A0"/>
                </a:solidFill>
              </a:rPr>
              <a:t>Courses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70BE84-2381-4A86-915D-2268439BB735}"/>
              </a:ext>
            </a:extLst>
          </p:cNvPr>
          <p:cNvSpPr txBox="1"/>
          <p:nvPr/>
        </p:nvSpPr>
        <p:spPr>
          <a:xfrm>
            <a:off x="3166725" y="4135487"/>
            <a:ext cx="8714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we can 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represent</a:t>
            </a:r>
            <a:r>
              <a:rPr lang="en-US" sz="2400" dirty="0"/>
              <a:t> the 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relationships</a:t>
            </a:r>
            <a:r>
              <a:rPr lang="en-US" sz="2400" dirty="0"/>
              <a:t> between entities in two ways: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8EC831-DE74-4CB5-B8FE-C6F43B6E9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725" y="4633912"/>
            <a:ext cx="6858957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398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91E18-F6D5-49CA-9ABA-38F81737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257175"/>
            <a:ext cx="9144000" cy="1263649"/>
          </a:xfrm>
        </p:spPr>
        <p:txBody>
          <a:bodyPr/>
          <a:lstStyle/>
          <a:p>
            <a:pPr algn="ctr"/>
            <a:r>
              <a:rPr lang="en-US" dirty="0"/>
              <a:t>Modelling TOOLS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EC3B26-FA13-4C46-9BCB-A0AD34222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840" y="1561839"/>
            <a:ext cx="4890426" cy="447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146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CD46A-2778-4C17-9B97-8F7EB41BA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862" y="314325"/>
            <a:ext cx="9144000" cy="1263649"/>
          </a:xfrm>
        </p:spPr>
        <p:txBody>
          <a:bodyPr/>
          <a:lstStyle/>
          <a:p>
            <a:pPr algn="ctr"/>
            <a:r>
              <a:rPr lang="en-US" dirty="0"/>
              <a:t>Draw.io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AFE0E9-2A14-4C94-B6B1-73996C1120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77974"/>
            <a:ext cx="4468138" cy="443774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E7962E-5BA7-403F-819A-A35F490F6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900" y="1577974"/>
            <a:ext cx="7277100" cy="44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211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3B01F-E220-483D-86B9-DB03814B0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975" y="419100"/>
            <a:ext cx="9144000" cy="1263649"/>
          </a:xfrm>
        </p:spPr>
        <p:txBody>
          <a:bodyPr/>
          <a:lstStyle/>
          <a:p>
            <a:pPr algn="ctr"/>
            <a:r>
              <a:rPr lang="en-US" dirty="0"/>
              <a:t>Draw.io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7E5674-BDE4-47A7-99AF-6B9784418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940" y="2014340"/>
            <a:ext cx="9450119" cy="282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774881"/>
      </p:ext>
    </p:extLst>
  </p:cSld>
  <p:clrMapOvr>
    <a:masterClrMapping/>
  </p:clrMapOvr>
</p:sld>
</file>

<file path=ppt/theme/theme1.xml><?xml version="1.0" encoding="utf-8"?>
<a:theme xmlns:a="http://schemas.openxmlformats.org/drawingml/2006/main" name="TornVTI">
  <a:themeElements>
    <a:clrScheme name="AnalogousFromLightSeed_2SEEDS">
      <a:dk1>
        <a:srgbClr val="000000"/>
      </a:dk1>
      <a:lt1>
        <a:srgbClr val="FFFFFF"/>
      </a:lt1>
      <a:dk2>
        <a:srgbClr val="242A41"/>
      </a:dk2>
      <a:lt2>
        <a:srgbClr val="E8E7E2"/>
      </a:lt2>
      <a:accent1>
        <a:srgbClr val="4E6EEB"/>
      </a:accent1>
      <a:accent2>
        <a:srgbClr val="46ACEA"/>
      </a:accent2>
      <a:accent3>
        <a:srgbClr val="896EEE"/>
      </a:accent3>
      <a:accent4>
        <a:srgbClr val="EB714E"/>
      </a:accent4>
      <a:accent5>
        <a:srgbClr val="D6992B"/>
      </a:accent5>
      <a:accent6>
        <a:srgbClr val="A3AA38"/>
      </a:accent6>
      <a:hlink>
        <a:srgbClr val="8E8256"/>
      </a:hlink>
      <a:folHlink>
        <a:srgbClr val="7F7F7F"/>
      </a:folHlink>
    </a:clrScheme>
    <a:fontScheme name="Torn">
      <a:majorFont>
        <a:latin typeface="Impact"/>
        <a:ea typeface=""/>
        <a:cs typeface=""/>
      </a:majorFont>
      <a:minorFont>
        <a:latin typeface="Arial Nova C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1069</TotalTime>
  <Words>492</Words>
  <Application>Microsoft Office PowerPoint</Application>
  <PresentationFormat>Widescreen</PresentationFormat>
  <Paragraphs>57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Arial Nova Cond</vt:lpstr>
      <vt:lpstr>Calibri</vt:lpstr>
      <vt:lpstr>Impact</vt:lpstr>
      <vt:lpstr>TornVTI</vt:lpstr>
      <vt:lpstr>PowerPoint Presentation</vt:lpstr>
      <vt:lpstr>PowerPoint Presentation</vt:lpstr>
      <vt:lpstr>Data modelling</vt:lpstr>
      <vt:lpstr>PowerPoint Presentation</vt:lpstr>
      <vt:lpstr>Concetpual Models</vt:lpstr>
      <vt:lpstr>Concetpual Models</vt:lpstr>
      <vt:lpstr>Modelling TOOLS</vt:lpstr>
      <vt:lpstr>Draw.io</vt:lpstr>
      <vt:lpstr>Draw.io</vt:lpstr>
      <vt:lpstr>Draw.io Logical Model </vt:lpstr>
      <vt:lpstr>PowerPoint Presentation</vt:lpstr>
      <vt:lpstr>Physical Model</vt:lpstr>
      <vt:lpstr>Physical Model</vt:lpstr>
      <vt:lpstr>Physical model </vt:lpstr>
      <vt:lpstr>Add table</vt:lpstr>
      <vt:lpstr>Add column to table (Physical model)</vt:lpstr>
      <vt:lpstr>Exercise add another tables</vt:lpstr>
      <vt:lpstr>Solution</vt:lpstr>
      <vt:lpstr>Primary key</vt:lpstr>
      <vt:lpstr>One to many relationship</vt:lpstr>
      <vt:lpstr>One to many</vt:lpstr>
      <vt:lpstr>One to many</vt:lpstr>
      <vt:lpstr>Composite Primary key</vt:lpstr>
      <vt:lpstr>Foreign key constraints</vt:lpstr>
      <vt:lpstr>Foreign key</vt:lpstr>
      <vt:lpstr>Foreign key</vt:lpstr>
      <vt:lpstr>Foreign key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Views  &amp;  Stored Procedures</dc:title>
  <dc:creator>Elias Shajrawi</dc:creator>
  <cp:lastModifiedBy>Elias Shajrawi</cp:lastModifiedBy>
  <cp:revision>54</cp:revision>
  <dcterms:created xsi:type="dcterms:W3CDTF">2021-12-13T15:07:44Z</dcterms:created>
  <dcterms:modified xsi:type="dcterms:W3CDTF">2021-12-21T17:39:36Z</dcterms:modified>
</cp:coreProperties>
</file>